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4" r:id="rId1"/>
  </p:sldMasterIdLst>
  <p:sldIdLst>
    <p:sldId id="256" r:id="rId2"/>
    <p:sldId id="264" r:id="rId3"/>
    <p:sldId id="257" r:id="rId4"/>
    <p:sldId id="266" r:id="rId5"/>
    <p:sldId id="259" r:id="rId6"/>
    <p:sldId id="260" r:id="rId7"/>
    <p:sldId id="262" r:id="rId8"/>
    <p:sldId id="261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y Hancock" initials="KH" lastIdx="1" clrIdx="0">
    <p:extLst>
      <p:ext uri="{19B8F6BF-5375-455C-9EA6-DF929625EA0E}">
        <p15:presenceInfo xmlns:p15="http://schemas.microsoft.com/office/powerpoint/2012/main" userId="d43bf71942facdc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32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DDA51639-B2D6-4652-B8C3-1B4C224A7BAF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9453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93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516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065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61B7-6B89-48AB-966F-622E2788EECC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88243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905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172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426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865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66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4A90-EB03-42F3-8859-2C2B2724C058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454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BC48EC7-AF6A-48D3-8284-14BACBEBDD84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29162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limitedbyjk.com/2013/04/bath-in-fashion-2013.html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bathinfashion.co.uk/" TargetMode="External"/><Relationship Id="rId4" Type="http://schemas.openxmlformats.org/officeDocument/2006/relationships/hyperlink" Target="http://www.unlimitedbyjk.com/2013/04/bath-in-fashion-2013.html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lotheshorse-diaryofaclotheshorse.blogspot.co.uk/2015/04/the-cinderella-slipper-from-jimmy-choo.html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k6YTqhRPWZA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fashionandfairytale@gmail.com" TargetMode="External"/><Relationship Id="rId4" Type="http://schemas.openxmlformats.org/officeDocument/2006/relationships/hyperlink" Target="https://www.flickr.com/photos/heatheronhertravels/454717204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C40DB-2CAA-4311-9F5A-FD5B4D47F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7585" y="1629505"/>
            <a:ext cx="7772400" cy="1463040"/>
          </a:xfrm>
        </p:spPr>
        <p:txBody>
          <a:bodyPr/>
          <a:lstStyle/>
          <a:p>
            <a:pPr algn="ctr"/>
            <a:r>
              <a:rPr lang="en-GB" dirty="0"/>
              <a:t>Fashion and </a:t>
            </a:r>
            <a:r>
              <a:rPr lang="en-GB" dirty="0" err="1"/>
              <a:t>fairytale</a:t>
            </a:r>
            <a:r>
              <a:rPr lang="en-GB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7C876A-12DC-4B1D-91C9-C2CADC50D7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200" dirty="0"/>
              <a:t>PARTNER PACK</a:t>
            </a:r>
          </a:p>
        </p:txBody>
      </p:sp>
      <p:pic>
        <p:nvPicPr>
          <p:cNvPr id="5" name="Picture 4" descr="A picture containing clothing&#10;&#10;Description automatically generated">
            <a:extLst>
              <a:ext uri="{FF2B5EF4-FFF2-40B4-BE49-F238E27FC236}">
                <a16:creationId xmlns:a16="http://schemas.microsoft.com/office/drawing/2014/main" id="{9D892E2B-26E4-4DD2-9CDD-62A741F2F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94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58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37973-FC7C-4F13-9384-32F6455BD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78" y="5178187"/>
            <a:ext cx="7772400" cy="1463040"/>
          </a:xfrm>
        </p:spPr>
        <p:txBody>
          <a:bodyPr/>
          <a:lstStyle/>
          <a:p>
            <a:pPr algn="ctr"/>
            <a:r>
              <a:rPr lang="en-GB" dirty="0"/>
              <a:t>Fashion and </a:t>
            </a:r>
            <a:r>
              <a:rPr lang="en-GB" dirty="0" err="1"/>
              <a:t>fairytale’s</a:t>
            </a:r>
            <a:r>
              <a:rPr lang="en-GB" dirty="0"/>
              <a:t> aims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211877-F227-478D-AE54-0C8A40F381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83415" y="0"/>
            <a:ext cx="4208585" cy="6858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2400" dirty="0">
                <a:solidFill>
                  <a:schemeClr val="bg2"/>
                </a:solidFill>
              </a:rPr>
              <a:t>Fashion &amp; </a:t>
            </a:r>
            <a:r>
              <a:rPr lang="en-GB" sz="2400" dirty="0" err="1">
                <a:solidFill>
                  <a:schemeClr val="bg2"/>
                </a:solidFill>
              </a:rPr>
              <a:t>Fairytale</a:t>
            </a:r>
            <a:r>
              <a:rPr lang="en-GB" sz="2400" dirty="0">
                <a:solidFill>
                  <a:schemeClr val="bg2"/>
                </a:solidFill>
              </a:rPr>
              <a:t> is ambitious.</a:t>
            </a:r>
          </a:p>
          <a:p>
            <a:pPr algn="ctr"/>
            <a:endParaRPr lang="en-GB" sz="2400" dirty="0">
              <a:solidFill>
                <a:schemeClr val="bg2"/>
              </a:solidFill>
            </a:endParaRPr>
          </a:p>
          <a:p>
            <a:pPr algn="ctr"/>
            <a:r>
              <a:rPr lang="en-GB" sz="2400" dirty="0">
                <a:solidFill>
                  <a:schemeClr val="bg2"/>
                </a:solidFill>
              </a:rPr>
              <a:t>We aim to have impact on a social and environmental scale.</a:t>
            </a:r>
          </a:p>
          <a:p>
            <a:pPr algn="ctr"/>
            <a:endParaRPr lang="en-GB" sz="2400" dirty="0">
              <a:solidFill>
                <a:schemeClr val="bg2"/>
              </a:solidFill>
            </a:endParaRPr>
          </a:p>
          <a:p>
            <a:pPr algn="ctr"/>
            <a:r>
              <a:rPr lang="en-GB" sz="2400" dirty="0">
                <a:solidFill>
                  <a:schemeClr val="bg2"/>
                </a:solidFill>
              </a:rPr>
              <a:t>We believe that by educating students of all abilities, we can inspire a new generation of designers that challenge the status quo, question buying habits and put sustainability at the heart of their creativity.</a:t>
            </a:r>
          </a:p>
          <a:p>
            <a:pPr algn="ctr"/>
            <a:endParaRPr lang="en-GB" sz="2400" dirty="0">
              <a:solidFill>
                <a:schemeClr val="bg2"/>
              </a:solidFill>
            </a:endParaRPr>
          </a:p>
          <a:p>
            <a:pPr algn="ctr"/>
            <a:r>
              <a:rPr lang="en-GB" sz="2400" dirty="0">
                <a:solidFill>
                  <a:schemeClr val="bg2"/>
                </a:solidFill>
              </a:rPr>
              <a:t>Thereby future proofing the fashion industry and preserving the natural environment for generations to come.</a:t>
            </a:r>
          </a:p>
        </p:txBody>
      </p:sp>
      <p:pic>
        <p:nvPicPr>
          <p:cNvPr id="10" name="Picture Placeholder 9" descr="A picture containing outdoor, sitting, grass, little&#10;&#10;Description automatically generated">
            <a:extLst>
              <a:ext uri="{FF2B5EF4-FFF2-40B4-BE49-F238E27FC236}">
                <a16:creationId xmlns:a16="http://schemas.microsoft.com/office/drawing/2014/main" id="{E7ADBA94-44A9-43E8-82FF-1F925AE2FBA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024" b="7024"/>
          <a:stretch>
            <a:fillRect/>
          </a:stretch>
        </p:blipFill>
        <p:spPr>
          <a:xfrm>
            <a:off x="0" y="0"/>
            <a:ext cx="7983538" cy="4572000"/>
          </a:xfrm>
        </p:spPr>
      </p:pic>
    </p:spTree>
    <p:extLst>
      <p:ext uri="{BB962C8B-B14F-4D97-AF65-F5344CB8AC3E}">
        <p14:creationId xmlns:p14="http://schemas.microsoft.com/office/powerpoint/2010/main" val="1465671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33896-3844-430C-B455-2AACD1B3D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428" y="863757"/>
            <a:ext cx="5514535" cy="1499616"/>
          </a:xfrm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chemeClr val="bg2"/>
                </a:solidFill>
              </a:rPr>
              <a:t>Fashion and </a:t>
            </a:r>
            <a:r>
              <a:rPr lang="en-GB" sz="4000" b="1" dirty="0" err="1">
                <a:solidFill>
                  <a:schemeClr val="bg2"/>
                </a:solidFill>
              </a:rPr>
              <a:t>Fairytale</a:t>
            </a:r>
            <a:r>
              <a:rPr lang="en-GB" sz="4000" b="1" dirty="0">
                <a:solidFill>
                  <a:schemeClr val="bg2"/>
                </a:solidFill>
              </a:rPr>
              <a:t> draws on Bath's </a:t>
            </a:r>
            <a:r>
              <a:rPr lang="en-GB" sz="4000" b="1" dirty="0" err="1">
                <a:solidFill>
                  <a:schemeClr val="bg2"/>
                </a:solidFill>
              </a:rPr>
              <a:t>sTyle</a:t>
            </a:r>
            <a:r>
              <a:rPr lang="en-GB" sz="4000" b="1" dirty="0">
                <a:solidFill>
                  <a:schemeClr val="bg2"/>
                </a:solidFill>
              </a:rPr>
              <a:t> heritage to inspire the creative energy of the city's community. </a:t>
            </a:r>
            <a:endParaRPr lang="en-GB" sz="4000" dirty="0">
              <a:solidFill>
                <a:schemeClr val="bg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E07BF-E574-4397-A55C-167782CBF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3428" y="3045657"/>
            <a:ext cx="5233182" cy="3383280"/>
          </a:xfrm>
        </p:spPr>
        <p:txBody>
          <a:bodyPr>
            <a:noAutofit/>
          </a:bodyPr>
          <a:lstStyle/>
          <a:p>
            <a:pPr fontAlgn="base">
              <a:lnSpc>
                <a:spcPct val="100000"/>
              </a:lnSpc>
            </a:pPr>
            <a:r>
              <a:rPr lang="en-GB" sz="2600" dirty="0"/>
              <a:t>Bringing together the skills of businesses, craftspeople, designers, artists and the imaginations of local children and students, Fashion and </a:t>
            </a:r>
            <a:r>
              <a:rPr lang="en-GB" sz="2600" dirty="0" err="1"/>
              <a:t>Fairytale</a:t>
            </a:r>
            <a:r>
              <a:rPr lang="en-GB" sz="2600" dirty="0"/>
              <a:t> offers a unique opportunity for your business to tailor sponsorship to your marketing and corporate responsibility objectives. </a:t>
            </a:r>
            <a:br>
              <a:rPr lang="en-GB" sz="2800" dirty="0"/>
            </a:br>
            <a:endParaRPr lang="en-GB" sz="2800" dirty="0"/>
          </a:p>
          <a:p>
            <a:pPr fontAlgn="base">
              <a:lnSpc>
                <a:spcPct val="100000"/>
              </a:lnSpc>
            </a:pPr>
            <a:r>
              <a:rPr lang="en-GB" sz="2800" b="1" dirty="0"/>
              <a:t>​</a:t>
            </a:r>
            <a:endParaRPr lang="en-GB" sz="2800" dirty="0"/>
          </a:p>
          <a:p>
            <a:endParaRPr lang="en-GB" sz="2800" dirty="0"/>
          </a:p>
        </p:txBody>
      </p:sp>
      <p:pic>
        <p:nvPicPr>
          <p:cNvPr id="8" name="Picture 7" descr="A street sign on a pole&#10;&#10;Description automatically generated">
            <a:extLst>
              <a:ext uri="{FF2B5EF4-FFF2-40B4-BE49-F238E27FC236}">
                <a16:creationId xmlns:a16="http://schemas.microsoft.com/office/drawing/2014/main" id="{B827C0DD-AC0F-4D81-8387-859CFD8798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0370" r="4620"/>
          <a:stretch/>
        </p:blipFill>
        <p:spPr>
          <a:xfrm>
            <a:off x="1" y="0"/>
            <a:ext cx="6035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18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standing on a stage&#10;&#10;Description automatically generated">
            <a:extLst>
              <a:ext uri="{FF2B5EF4-FFF2-40B4-BE49-F238E27FC236}">
                <a16:creationId xmlns:a16="http://schemas.microsoft.com/office/drawing/2014/main" id="{9E8AD8F6-BB1B-4DBD-9C5D-7D9B3AD024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8384" t="9805" r="6145" b="6078"/>
          <a:stretch/>
        </p:blipFill>
        <p:spPr>
          <a:xfrm>
            <a:off x="5302293" y="2163164"/>
            <a:ext cx="6889708" cy="45470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75A974-7624-457A-B63D-9E8E95B48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73" y="241138"/>
            <a:ext cx="11749215" cy="1737360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YOUR BRAND: </a:t>
            </a:r>
            <a:br>
              <a:rPr lang="en-GB" dirty="0"/>
            </a:br>
            <a:br>
              <a:rPr lang="en-GB" dirty="0"/>
            </a:br>
            <a:r>
              <a:rPr lang="en-GB" dirty="0">
                <a:solidFill>
                  <a:schemeClr val="bg2"/>
                </a:solidFill>
              </a:rPr>
              <a:t>SPONSORSHIP OF FASHION AND FAIRYTALE events OFFERS A POWERFUL ASSOCIATION FOR THE NICHOLAS WYLDE BRAND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E37110-655C-44AA-B11B-FC445E704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8560" y="2109796"/>
            <a:ext cx="6621375" cy="731595"/>
          </a:xfrm>
        </p:spPr>
        <p:txBody>
          <a:bodyPr>
            <a:noAutofit/>
          </a:bodyPr>
          <a:lstStyle/>
          <a:p>
            <a:pPr fontAlgn="base"/>
            <a:endParaRPr lang="en-GB" b="1" dirty="0"/>
          </a:p>
          <a:p>
            <a:pPr fontAlgn="base"/>
            <a:endParaRPr lang="en-GB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3CF0AE-8739-4794-AF45-3BA4A6F2679B}"/>
              </a:ext>
            </a:extLst>
          </p:cNvPr>
          <p:cNvSpPr/>
          <p:nvPr/>
        </p:nvSpPr>
        <p:spPr>
          <a:xfrm>
            <a:off x="0" y="6617043"/>
            <a:ext cx="12192000" cy="225997"/>
          </a:xfrm>
          <a:prstGeom prst="rect">
            <a:avLst/>
          </a:prstGeom>
          <a:solidFill>
            <a:srgbClr val="3532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 more on Bath in Fashion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E21D77-CCEB-410E-BAA5-C9BC9F7A72FD}"/>
              </a:ext>
            </a:extLst>
          </p:cNvPr>
          <p:cNvSpPr txBox="1"/>
          <p:nvPr/>
        </p:nvSpPr>
        <p:spPr>
          <a:xfrm>
            <a:off x="9661735" y="56472"/>
            <a:ext cx="24106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Credit: Bath in Fashion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5E60D0-E3DC-433E-BD7F-121FACE82D59}"/>
              </a:ext>
            </a:extLst>
          </p:cNvPr>
          <p:cNvSpPr/>
          <p:nvPr/>
        </p:nvSpPr>
        <p:spPr>
          <a:xfrm>
            <a:off x="128560" y="2788023"/>
            <a:ext cx="50387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Bath in Fashion attracted a year on year, cumulative online following of nearly 7000 followers.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1F11EE-6D45-4BF5-96C9-1F3922B8657F}"/>
              </a:ext>
            </a:extLst>
          </p:cNvPr>
          <p:cNvSpPr/>
          <p:nvPr/>
        </p:nvSpPr>
        <p:spPr>
          <a:xfrm>
            <a:off x="76616" y="4254082"/>
            <a:ext cx="50906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Fashion and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Fairytale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has a following of over 350 followers in just 6 weeks.  If we continue to grow at this rate, we can conservatively expect to reach over 3000 followers by August 2020.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792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5A974-7624-457A-B63D-9E8E95B48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166" y="154986"/>
            <a:ext cx="7420708" cy="1737360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Fashion and </a:t>
            </a:r>
            <a:r>
              <a:rPr lang="en-GB" dirty="0" err="1">
                <a:solidFill>
                  <a:schemeClr val="bg2"/>
                </a:solidFill>
              </a:rPr>
              <a:t>fairytale</a:t>
            </a:r>
            <a:r>
              <a:rPr lang="en-GB" dirty="0">
                <a:solidFill>
                  <a:schemeClr val="bg2"/>
                </a:solidFill>
              </a:rPr>
              <a:t> proposal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E37110-655C-44AA-B11B-FC445E704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0166" y="1385669"/>
            <a:ext cx="6443003" cy="4093698"/>
          </a:xfrm>
        </p:spPr>
        <p:txBody>
          <a:bodyPr>
            <a:noAutofit/>
          </a:bodyPr>
          <a:lstStyle/>
          <a:p>
            <a:pPr fontAlgn="base"/>
            <a:r>
              <a:rPr lang="en-GB" sz="2200" dirty="0"/>
              <a:t>Fashion and </a:t>
            </a:r>
            <a:r>
              <a:rPr lang="en-GB" sz="2200" dirty="0" err="1"/>
              <a:t>Fairytales's</a:t>
            </a:r>
            <a:r>
              <a:rPr lang="en-GB" sz="2200" dirty="0"/>
              <a:t> varied programme of events offers you the chance to engage your target audience in a bespoke, meaningful and rewarding way. </a:t>
            </a:r>
          </a:p>
          <a:p>
            <a:pPr fontAlgn="base"/>
            <a:r>
              <a:rPr lang="en-GB" sz="2200" dirty="0"/>
              <a:t>​</a:t>
            </a:r>
          </a:p>
          <a:p>
            <a:pPr fontAlgn="base"/>
            <a:r>
              <a:rPr lang="en-GB" sz="2200" dirty="0"/>
              <a:t>As well as a strong brand association, with numerous opportunities to link your brand in print, online and advertising, you are nurturing a new generation of creatives and designers and kickstarting a wider conversation about sustainability.</a:t>
            </a:r>
          </a:p>
          <a:p>
            <a:pPr fontAlgn="base"/>
            <a:br>
              <a:rPr lang="en-GB" sz="2200" dirty="0"/>
            </a:br>
            <a:r>
              <a:rPr lang="en-GB" sz="2200" dirty="0">
                <a:solidFill>
                  <a:schemeClr val="bg2"/>
                </a:solidFill>
              </a:rPr>
              <a:t>Partnering with us in this celebration of the imagination offers unlimited opportunities for you to showcase your brand across social media and multimedia PR channels.</a:t>
            </a:r>
          </a:p>
          <a:p>
            <a:pPr fontAlgn="base"/>
            <a:endParaRPr lang="en-GB" sz="2000" b="1" dirty="0"/>
          </a:p>
          <a:p>
            <a:endParaRPr lang="en-GB" dirty="0"/>
          </a:p>
        </p:txBody>
      </p:sp>
      <p:pic>
        <p:nvPicPr>
          <p:cNvPr id="10" name="Content Placeholder 9" descr="A picture containing bedclothes, indoor&#10;&#10;Description automatically generated">
            <a:extLst>
              <a:ext uri="{FF2B5EF4-FFF2-40B4-BE49-F238E27FC236}">
                <a16:creationId xmlns:a16="http://schemas.microsoft.com/office/drawing/2014/main" id="{3338E81D-09A5-4BE9-88CC-EB1BE3168B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6191255" y="857252"/>
            <a:ext cx="6857999" cy="5143493"/>
          </a:xfrm>
        </p:spPr>
      </p:pic>
    </p:spTree>
    <p:extLst>
      <p:ext uri="{BB962C8B-B14F-4D97-AF65-F5344CB8AC3E}">
        <p14:creationId xmlns:p14="http://schemas.microsoft.com/office/powerpoint/2010/main" val="1817997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33896-3844-430C-B455-2AACD1B3D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046" y="286982"/>
            <a:ext cx="6914271" cy="1499616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2"/>
                </a:solidFill>
              </a:rPr>
              <a:t>Fashion and </a:t>
            </a:r>
            <a:r>
              <a:rPr lang="en-GB" b="1" dirty="0" err="1">
                <a:solidFill>
                  <a:schemeClr val="bg2"/>
                </a:solidFill>
              </a:rPr>
              <a:t>Fairytale</a:t>
            </a:r>
            <a:r>
              <a:rPr lang="en-GB" b="1" dirty="0">
                <a:solidFill>
                  <a:schemeClr val="bg2"/>
                </a:solidFill>
              </a:rPr>
              <a:t> Partner Options</a:t>
            </a:r>
            <a:r>
              <a:rPr lang="en-GB" b="1" dirty="0"/>
              <a:t> 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E07BF-E574-4397-A55C-167782CBF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5046" y="2345787"/>
            <a:ext cx="6630572" cy="2039815"/>
          </a:xfrm>
        </p:spPr>
        <p:txBody>
          <a:bodyPr>
            <a:noAutofit/>
          </a:bodyPr>
          <a:lstStyle/>
          <a:p>
            <a:pPr fontAlgn="base">
              <a:lnSpc>
                <a:spcPct val="150000"/>
              </a:lnSpc>
            </a:pPr>
            <a:r>
              <a:rPr lang="en-GB" sz="2800" dirty="0"/>
              <a:t>As a team of Marketing, PR, Social Media experts and writers, we know that one size does not fit all. </a:t>
            </a:r>
          </a:p>
          <a:p>
            <a:pPr fontAlgn="base">
              <a:lnSpc>
                <a:spcPct val="150000"/>
              </a:lnSpc>
            </a:pPr>
            <a:br>
              <a:rPr lang="en-GB" sz="2800" dirty="0"/>
            </a:br>
            <a:endParaRPr lang="en-GB" sz="2800" dirty="0"/>
          </a:p>
          <a:p>
            <a:pPr fontAlgn="base"/>
            <a:r>
              <a:rPr lang="en-GB" sz="2800" b="1" dirty="0"/>
              <a:t>​</a:t>
            </a:r>
            <a:endParaRPr lang="en-GB" sz="2800" dirty="0"/>
          </a:p>
          <a:p>
            <a:endParaRPr lang="en-GB" sz="2800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3C6761E-20E0-4648-B3E3-D2FD147EA1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0051" r="17128"/>
          <a:stretch/>
        </p:blipFill>
        <p:spPr>
          <a:xfrm>
            <a:off x="-21104" y="0"/>
            <a:ext cx="499403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2F3F32-473D-4B19-8180-28DA64F9B122}"/>
              </a:ext>
            </a:extLst>
          </p:cNvPr>
          <p:cNvSpPr txBox="1"/>
          <p:nvPr/>
        </p:nvSpPr>
        <p:spPr>
          <a:xfrm>
            <a:off x="5022166" y="4691575"/>
            <a:ext cx="71077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000" dirty="0"/>
          </a:p>
          <a:p>
            <a:pPr algn="ctr"/>
            <a:r>
              <a:rPr lang="en-GB" sz="3000" dirty="0">
                <a:solidFill>
                  <a:schemeClr val="bg2"/>
                </a:solidFill>
              </a:rPr>
              <a:t>Choose one, choose a mix or get in touch to create your own brand association.</a:t>
            </a:r>
          </a:p>
        </p:txBody>
      </p:sp>
    </p:spTree>
    <p:extLst>
      <p:ext uri="{BB962C8B-B14F-4D97-AF65-F5344CB8AC3E}">
        <p14:creationId xmlns:p14="http://schemas.microsoft.com/office/powerpoint/2010/main" val="4055967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EC4445F-7F84-4340-B3B9-D43CB8DA2711}"/>
              </a:ext>
            </a:extLst>
          </p:cNvPr>
          <p:cNvSpPr/>
          <p:nvPr/>
        </p:nvSpPr>
        <p:spPr>
          <a:xfrm>
            <a:off x="0" y="1"/>
            <a:ext cx="12192000" cy="1104313"/>
          </a:xfrm>
          <a:prstGeom prst="rect">
            <a:avLst/>
          </a:prstGeom>
          <a:solidFill>
            <a:srgbClr val="3532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en-GB" dirty="0"/>
          </a:p>
          <a:p>
            <a:pPr fontAlgn="base"/>
            <a:endParaRPr lang="en-GB" b="1" dirty="0"/>
          </a:p>
          <a:p>
            <a:pPr algn="ctr"/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E07BF-E574-4397-A55C-167782CBF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285" y="77372"/>
            <a:ext cx="11683219" cy="2039815"/>
          </a:xfrm>
        </p:spPr>
        <p:txBody>
          <a:bodyPr>
            <a:noAutofit/>
          </a:bodyPr>
          <a:lstStyle/>
          <a:p>
            <a:pPr marL="0" indent="0" fontAlgn="base">
              <a:lnSpc>
                <a:spcPct val="150000"/>
              </a:lnSpc>
              <a:buNone/>
            </a:pPr>
            <a:r>
              <a:rPr lang="en-GB" sz="3200" dirty="0"/>
              <a:t>A BESPOKE PROGRAMME TAILORED TO YOU </a:t>
            </a:r>
          </a:p>
          <a:p>
            <a:pPr marL="0" indent="0">
              <a:buNone/>
            </a:pPr>
            <a:br>
              <a:rPr lang="en-GB" sz="2800" dirty="0"/>
            </a:br>
            <a:r>
              <a:rPr lang="en-GB" sz="2800" b="1" dirty="0">
                <a:solidFill>
                  <a:schemeClr val="bg2"/>
                </a:solidFill>
              </a:rPr>
              <a:t>SPONSORSHIP:</a:t>
            </a:r>
            <a:br>
              <a:rPr lang="en-GB" sz="2800" dirty="0"/>
            </a:br>
            <a:r>
              <a:rPr lang="en-GB" sz="2800" dirty="0"/>
              <a:t>One or more days of the Fashion &amp; </a:t>
            </a:r>
            <a:r>
              <a:rPr lang="en-GB" sz="2800" dirty="0" err="1"/>
              <a:t>Fairytale</a:t>
            </a:r>
            <a:r>
              <a:rPr lang="en-GB" sz="2800" dirty="0"/>
              <a:t> Exhibition at the Assembly Rooms, Bath from 2</a:t>
            </a:r>
            <a:r>
              <a:rPr lang="en-GB" sz="2800" baseline="30000" dirty="0"/>
              <a:t>nd</a:t>
            </a:r>
            <a:r>
              <a:rPr lang="en-GB" sz="2800" dirty="0"/>
              <a:t> – 6</a:t>
            </a:r>
            <a:r>
              <a:rPr lang="en-GB" sz="2800" baseline="30000" dirty="0"/>
              <a:t>th</a:t>
            </a:r>
            <a:r>
              <a:rPr lang="en-GB" sz="2800" dirty="0"/>
              <a:t> August, 2020</a:t>
            </a:r>
            <a:br>
              <a:rPr lang="en-GB" sz="2800" dirty="0"/>
            </a:br>
            <a:br>
              <a:rPr lang="en-GB" sz="2800" b="1" dirty="0"/>
            </a:br>
            <a:r>
              <a:rPr lang="en-GB" sz="2800" b="1" dirty="0">
                <a:solidFill>
                  <a:schemeClr val="bg2"/>
                </a:solidFill>
              </a:rPr>
              <a:t>POTENTIAL RETURN:</a:t>
            </a:r>
            <a:br>
              <a:rPr lang="en-GB" sz="2800" dirty="0"/>
            </a:br>
            <a:r>
              <a:rPr lang="en-GB" sz="2600" dirty="0"/>
              <a:t>A profile of your business on the Fashion &amp; </a:t>
            </a:r>
            <a:r>
              <a:rPr lang="en-GB" sz="2600" dirty="0" err="1"/>
              <a:t>Fairytale</a:t>
            </a:r>
            <a:r>
              <a:rPr lang="en-GB" sz="2600" dirty="0"/>
              <a:t> website with a link to your website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600" dirty="0"/>
              <a:t>Personalised promotion of your brand through the Fashion &amp; </a:t>
            </a:r>
            <a:r>
              <a:rPr lang="en-GB" sz="2600" dirty="0" err="1"/>
              <a:t>Fairytale</a:t>
            </a:r>
            <a:r>
              <a:rPr lang="en-GB" sz="2600" dirty="0"/>
              <a:t> 12 month social media and marketing campaign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600" dirty="0"/>
              <a:t>Personalised Exhibition Brochure for day(s) of sponsorship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600" dirty="0"/>
              <a:t>Opportunity to curate a bespoke workshop or event reflecting your brand and business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600" dirty="0"/>
              <a:t>VIP Invitation to </a:t>
            </a:r>
            <a:r>
              <a:rPr lang="en-GB" sz="2800" dirty="0">
                <a:solidFill>
                  <a:schemeClr val="bg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Mentoring Plus </a:t>
            </a:r>
            <a:r>
              <a:rPr lang="en-GB" sz="2600" dirty="0"/>
              <a:t>Charity Auction &amp; Fashion &amp; </a:t>
            </a:r>
            <a:r>
              <a:rPr lang="en-GB" sz="2600" dirty="0" err="1"/>
              <a:t>Fairytale</a:t>
            </a:r>
            <a:r>
              <a:rPr lang="en-GB" sz="2600" dirty="0"/>
              <a:t> Gala Fashion Show &amp; Press Event at the Assembly Rooms on 9</a:t>
            </a:r>
            <a:r>
              <a:rPr lang="en-GB" sz="2600" baseline="30000" dirty="0"/>
              <a:t>th</a:t>
            </a:r>
            <a:r>
              <a:rPr lang="en-GB" sz="2600" dirty="0"/>
              <a:t> July, 2020</a:t>
            </a:r>
          </a:p>
          <a:p>
            <a:pPr fontAlgn="base"/>
            <a:r>
              <a:rPr lang="en-GB" sz="2800" b="1" dirty="0"/>
              <a:t>​</a:t>
            </a:r>
            <a:endParaRPr lang="en-GB" sz="2800" dirty="0"/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227194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5A974-7624-457A-B63D-9E8E95B48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472" y="-172329"/>
            <a:ext cx="7420708" cy="1737360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Fashion and </a:t>
            </a:r>
            <a:r>
              <a:rPr lang="en-GB" dirty="0" err="1">
                <a:solidFill>
                  <a:schemeClr val="bg2"/>
                </a:solidFill>
              </a:rPr>
              <a:t>fairytale</a:t>
            </a:r>
            <a:r>
              <a:rPr lang="en-GB" dirty="0">
                <a:solidFill>
                  <a:schemeClr val="bg2"/>
                </a:solidFill>
              </a:rPr>
              <a:t> Timeline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E37110-655C-44AA-B11B-FC445E704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3472" y="640080"/>
            <a:ext cx="7420708" cy="5521569"/>
          </a:xfrm>
        </p:spPr>
        <p:txBody>
          <a:bodyPr>
            <a:noAutofit/>
          </a:bodyPr>
          <a:lstStyle/>
          <a:p>
            <a:pPr fontAlgn="base"/>
            <a:br>
              <a:rPr lang="en-GB" b="1" dirty="0"/>
            </a:br>
            <a:endParaRPr lang="en-GB" b="1" dirty="0"/>
          </a:p>
          <a:p>
            <a:pPr fontAlgn="base"/>
            <a:r>
              <a:rPr lang="en-GB" dirty="0">
                <a:solidFill>
                  <a:schemeClr val="bg2"/>
                </a:solidFill>
              </a:rPr>
              <a:t>June - July 2019: </a:t>
            </a:r>
            <a:r>
              <a:rPr lang="en-GB" dirty="0"/>
              <a:t>Online launch of Fashion &amp; </a:t>
            </a:r>
            <a:r>
              <a:rPr lang="en-GB" dirty="0" err="1"/>
              <a:t>Fairytale</a:t>
            </a:r>
            <a:r>
              <a:rPr lang="en-GB" dirty="0"/>
              <a:t> Exhibition &amp; Competition</a:t>
            </a:r>
            <a:br>
              <a:rPr lang="en-GB" dirty="0"/>
            </a:br>
            <a:endParaRPr lang="en-GB" dirty="0"/>
          </a:p>
          <a:p>
            <a:pPr fontAlgn="base"/>
            <a:r>
              <a:rPr lang="en-GB" dirty="0"/>
              <a:t>​</a:t>
            </a:r>
            <a:r>
              <a:rPr lang="en-GB" dirty="0">
                <a:solidFill>
                  <a:schemeClr val="bg2"/>
                </a:solidFill>
              </a:rPr>
              <a:t>September 2019: </a:t>
            </a:r>
            <a:r>
              <a:rPr lang="en-GB" dirty="0"/>
              <a:t>all schools and colleges across Bath will receive branded design sheets upon which they can design their own nature inspired outfit</a:t>
            </a:r>
          </a:p>
          <a:p>
            <a:pPr fontAlgn="base"/>
            <a:endParaRPr lang="en-GB" dirty="0"/>
          </a:p>
          <a:p>
            <a:pPr fontAlgn="base"/>
            <a:r>
              <a:rPr lang="en-GB" dirty="0">
                <a:solidFill>
                  <a:schemeClr val="bg2"/>
                </a:solidFill>
              </a:rPr>
              <a:t>October 2019: </a:t>
            </a:r>
            <a:r>
              <a:rPr lang="en-GB" dirty="0"/>
              <a:t>Southgate Student event workshops &amp; free half term window display trail showcasing sustainability in the city</a:t>
            </a:r>
          </a:p>
          <a:p>
            <a:pPr fontAlgn="base"/>
            <a:endParaRPr lang="en-GB" dirty="0"/>
          </a:p>
          <a:p>
            <a:pPr fontAlgn="base"/>
            <a:r>
              <a:rPr lang="en-GB" dirty="0">
                <a:solidFill>
                  <a:schemeClr val="bg2"/>
                </a:solidFill>
              </a:rPr>
              <a:t>December 2019: </a:t>
            </a:r>
            <a:r>
              <a:rPr lang="en-GB" dirty="0"/>
              <a:t>BANES Christmas workshops &amp; Mentoring Plus Girls’ Group social media upcycling journey</a:t>
            </a:r>
          </a:p>
          <a:p>
            <a:pPr fontAlgn="base"/>
            <a:endParaRPr lang="en-GB" dirty="0"/>
          </a:p>
          <a:p>
            <a:pPr fontAlgn="base"/>
            <a:r>
              <a:rPr lang="en-GB" dirty="0">
                <a:solidFill>
                  <a:schemeClr val="bg2"/>
                </a:solidFill>
              </a:rPr>
              <a:t>January 31</a:t>
            </a:r>
            <a:r>
              <a:rPr lang="en-GB" baseline="30000" dirty="0">
                <a:solidFill>
                  <a:schemeClr val="bg2"/>
                </a:solidFill>
              </a:rPr>
              <a:t>st</a:t>
            </a:r>
            <a:r>
              <a:rPr lang="en-GB" dirty="0">
                <a:solidFill>
                  <a:schemeClr val="bg2"/>
                </a:solidFill>
              </a:rPr>
              <a:t> 2020: </a:t>
            </a:r>
            <a:r>
              <a:rPr lang="en-GB" dirty="0"/>
              <a:t>competition deadline. Judging begins and four winning designs will be chosen by celebrated craftspeople and Bath designers</a:t>
            </a:r>
          </a:p>
          <a:p>
            <a:pPr fontAlgn="base"/>
            <a:endParaRPr lang="en-GB" dirty="0"/>
          </a:p>
          <a:p>
            <a:pPr fontAlgn="base"/>
            <a:r>
              <a:rPr lang="en-GB" dirty="0">
                <a:solidFill>
                  <a:schemeClr val="bg2"/>
                </a:solidFill>
              </a:rPr>
              <a:t>February – July 2020: </a:t>
            </a:r>
            <a:r>
              <a:rPr lang="en-GB" dirty="0"/>
              <a:t>education and partner events. Four winning outfits created in readiness for press launch &amp; Fashion Show Auction in aid of Mentoring Plus on 9</a:t>
            </a:r>
            <a:r>
              <a:rPr lang="en-GB" baseline="30000" dirty="0"/>
              <a:t>th</a:t>
            </a:r>
            <a:r>
              <a:rPr lang="en-GB" dirty="0"/>
              <a:t> July and Fashion and </a:t>
            </a:r>
            <a:r>
              <a:rPr lang="en-GB" dirty="0" err="1"/>
              <a:t>Fairytale</a:t>
            </a:r>
            <a:r>
              <a:rPr lang="en-GB" dirty="0"/>
              <a:t> Exhibition, Assembly Rooms from 2</a:t>
            </a:r>
            <a:r>
              <a:rPr lang="en-GB" baseline="30000" dirty="0"/>
              <a:t>nd</a:t>
            </a:r>
            <a:r>
              <a:rPr lang="en-GB" dirty="0"/>
              <a:t>-6th August. </a:t>
            </a:r>
          </a:p>
          <a:p>
            <a:pPr fontAlgn="base"/>
            <a:endParaRPr lang="en-GB" dirty="0"/>
          </a:p>
          <a:p>
            <a:pPr fontAlgn="base"/>
            <a:endParaRPr lang="en-GB" b="1" dirty="0"/>
          </a:p>
          <a:p>
            <a:endParaRPr lang="en-GB" dirty="0"/>
          </a:p>
        </p:txBody>
      </p:sp>
      <p:pic>
        <p:nvPicPr>
          <p:cNvPr id="7" name="Content Placeholder 6" descr="A close up of a map&#10;&#10;Description automatically generated">
            <a:extLst>
              <a:ext uri="{FF2B5EF4-FFF2-40B4-BE49-F238E27FC236}">
                <a16:creationId xmlns:a16="http://schemas.microsoft.com/office/drawing/2014/main" id="{EA1D2C65-7387-4964-AB78-3DED9C80FC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828459" y="1494459"/>
            <a:ext cx="6857999" cy="3869084"/>
          </a:xfrm>
        </p:spPr>
      </p:pic>
    </p:spTree>
    <p:extLst>
      <p:ext uri="{BB962C8B-B14F-4D97-AF65-F5344CB8AC3E}">
        <p14:creationId xmlns:p14="http://schemas.microsoft.com/office/powerpoint/2010/main" val="2940664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room&#10;&#10;Description automatically generated">
            <a:extLst>
              <a:ext uri="{FF2B5EF4-FFF2-40B4-BE49-F238E27FC236}">
                <a16:creationId xmlns:a16="http://schemas.microsoft.com/office/drawing/2014/main" id="{9C468D34-8DF4-43FF-90E4-F05B506392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21"/>
                    </a14:imgEffect>
                    <a14:imgEffect>
                      <a14:saturation sat="94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24719"/>
          <a:stretch/>
        </p:blipFill>
        <p:spPr>
          <a:xfrm>
            <a:off x="-66822" y="0"/>
            <a:ext cx="12258822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E07BF-E574-4397-A55C-167782CBF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8041" y="1270555"/>
            <a:ext cx="5423097" cy="2879413"/>
          </a:xfrm>
        </p:spPr>
        <p:txBody>
          <a:bodyPr>
            <a:noAutofit/>
          </a:bodyPr>
          <a:lstStyle/>
          <a:p>
            <a:pPr algn="ctr" fontAlgn="base">
              <a:lnSpc>
                <a:spcPct val="100000"/>
              </a:lnSpc>
            </a:pPr>
            <a:r>
              <a:rPr lang="en-GB" sz="2000" dirty="0"/>
              <a:t>Katy Hancock</a:t>
            </a:r>
            <a:br>
              <a:rPr lang="en-GB" sz="2000" dirty="0"/>
            </a:br>
            <a:r>
              <a:rPr lang="en-GB" sz="2000" dirty="0"/>
              <a:t>Marketing &amp; PR</a:t>
            </a:r>
            <a:br>
              <a:rPr lang="en-GB" sz="2000" dirty="0"/>
            </a:br>
            <a:r>
              <a:rPr lang="en-GB" sz="2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fashionandfairytale@gmail.com</a:t>
            </a:r>
            <a:br>
              <a:rPr lang="en-GB" sz="2000" dirty="0"/>
            </a:br>
            <a:r>
              <a:rPr lang="en-GB" sz="2000" dirty="0"/>
              <a:t>07970 036 979</a:t>
            </a:r>
            <a:br>
              <a:rPr lang="en-GB" sz="2800" dirty="0"/>
            </a:br>
            <a:endParaRPr lang="en-GB" sz="2800" dirty="0"/>
          </a:p>
          <a:p>
            <a:pPr fontAlgn="base"/>
            <a:r>
              <a:rPr lang="en-GB" sz="2800" b="1" dirty="0"/>
              <a:t>​</a:t>
            </a:r>
            <a:endParaRPr lang="en-GB" sz="2800" dirty="0"/>
          </a:p>
          <a:p>
            <a:endParaRPr lang="en-GB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2F3F32-473D-4B19-8180-28DA64F9B122}"/>
              </a:ext>
            </a:extLst>
          </p:cNvPr>
          <p:cNvSpPr txBox="1"/>
          <p:nvPr/>
        </p:nvSpPr>
        <p:spPr>
          <a:xfrm>
            <a:off x="335280" y="4691575"/>
            <a:ext cx="11781692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000" dirty="0"/>
          </a:p>
          <a:p>
            <a:r>
              <a:rPr lang="en-GB" sz="2900" dirty="0"/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CA1DE0-6E0C-4D4D-9EE6-628BCB4D1710}"/>
              </a:ext>
            </a:extLst>
          </p:cNvPr>
          <p:cNvSpPr/>
          <p:nvPr/>
        </p:nvSpPr>
        <p:spPr>
          <a:xfrm>
            <a:off x="150055" y="286982"/>
            <a:ext cx="75801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WE LOOK FORWARD TO WORKING WITH YOU DURING FASHION &amp; FAIRYTALE 2019-2020</a:t>
            </a:r>
          </a:p>
        </p:txBody>
      </p:sp>
    </p:spTree>
    <p:extLst>
      <p:ext uri="{BB962C8B-B14F-4D97-AF65-F5344CB8AC3E}">
        <p14:creationId xmlns:p14="http://schemas.microsoft.com/office/powerpoint/2010/main" val="42400180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4825F1AF-8DBC-4E3D-9F3D-688338DA83F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9712</TotalTime>
  <Words>308</Words>
  <Application>Microsoft Office PowerPoint</Application>
  <PresentationFormat>Widescreen</PresentationFormat>
  <Paragraphs>57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Tw Cen MT</vt:lpstr>
      <vt:lpstr>Tw Cen MT Condensed</vt:lpstr>
      <vt:lpstr>Wingdings 3</vt:lpstr>
      <vt:lpstr>Integral</vt:lpstr>
      <vt:lpstr>Fashion and fairytale </vt:lpstr>
      <vt:lpstr>Fashion and fairytale’s aims </vt:lpstr>
      <vt:lpstr>Fashion and Fairytale draws on Bath's sTyle heritage to inspire the creative energy of the city's community. </vt:lpstr>
      <vt:lpstr>YOUR BRAND:   SPONSORSHIP OF FASHION AND FAIRYTALE events OFFERS A POWERFUL ASSOCIATION FOR THE NICHOLAS WYLDE BRAND </vt:lpstr>
      <vt:lpstr>Fashion and fairytale proposal</vt:lpstr>
      <vt:lpstr>Fashion and Fairytale Partner Options </vt:lpstr>
      <vt:lpstr>PowerPoint Presentation</vt:lpstr>
      <vt:lpstr>Fashion and fairytale Timeline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Fashion and fairytale</dc:title>
  <dc:creator>Katy Hancock</dc:creator>
  <cp:lastModifiedBy>Katy Hancock</cp:lastModifiedBy>
  <cp:revision>63</cp:revision>
  <dcterms:created xsi:type="dcterms:W3CDTF">2019-06-07T12:01:41Z</dcterms:created>
  <dcterms:modified xsi:type="dcterms:W3CDTF">2019-10-14T13:25:01Z</dcterms:modified>
</cp:coreProperties>
</file>